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59" autoAdjust="0"/>
    <p:restoredTop sz="94660"/>
  </p:normalViewPr>
  <p:slideViewPr>
    <p:cSldViewPr snapToGrid="0">
      <p:cViewPr varScale="1">
        <p:scale>
          <a:sx n="100" d="100"/>
          <a:sy n="100" d="100"/>
        </p:scale>
        <p:origin x="4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tiff>
</file>

<file path=ppt/media/image3.png>
</file>

<file path=ppt/media/image4.png>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6/23/19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r>
              <a:rPr lang="en-US"/>
              <a:t>
              </a:t>
            </a:r>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566640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64624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69486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58143" y="188914"/>
            <a:ext cx="9603275" cy="1049235"/>
          </a:xfrm>
        </p:spPr>
        <p:txBody>
          <a:bodyPr/>
          <a:lstStyle/>
          <a:p>
            <a:r>
              <a:rPr lang="en-US"/>
              <a:t>Click to edit Master title style</a:t>
            </a:r>
            <a:endParaRPr lang="en-US" dirty="0"/>
          </a:p>
        </p:txBody>
      </p:sp>
      <p:sp>
        <p:nvSpPr>
          <p:cNvPr id="3" name="Content Placeholder 2"/>
          <p:cNvSpPr>
            <a:spLocks noGrp="1"/>
          </p:cNvSpPr>
          <p:nvPr>
            <p:ph idx="1"/>
          </p:nvPr>
        </p:nvSpPr>
        <p:spPr>
          <a:xfrm>
            <a:off x="1451579" y="1059564"/>
            <a:ext cx="9603275" cy="3450613"/>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458143" y="793510"/>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4535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9064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6/23/19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5449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6/23/19</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5661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6/23/19</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5852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6/23/19</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1981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6/23/19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65339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5E72C73-2D91-4E12-BA25-F0AA0C03599B}" type="datetimeFigureOut">
              <a:rPr lang="en-US" smtClean="0"/>
              <a:t>6/23/19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44420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BE451C3-0FF4-47C4-B829-773ADF60F88C}" type="datetimeFigureOut">
              <a:rPr lang="en-US" smtClean="0"/>
              <a:t>6/23/19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6998318"/>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a:t>Brewery Market Study</a:t>
            </a:r>
            <a:br>
              <a:rPr lang="en-US" dirty="0"/>
            </a:br>
            <a:endParaRPr lang="en-US" dirty="0"/>
          </a:p>
        </p:txBody>
      </p:sp>
      <p:sp>
        <p:nvSpPr>
          <p:cNvPr id="3" name="Subtitle 2"/>
          <p:cNvSpPr>
            <a:spLocks noGrp="1"/>
          </p:cNvSpPr>
          <p:nvPr>
            <p:ph type="subTitle" idx="1"/>
          </p:nvPr>
        </p:nvSpPr>
        <p:spPr/>
        <p:txBody>
          <a:bodyPr/>
          <a:lstStyle/>
          <a:p>
            <a:endParaRPr lang="en-US" dirty="0"/>
          </a:p>
          <a:p>
            <a:endParaRPr lang="en-US" dirty="0"/>
          </a:p>
        </p:txBody>
      </p:sp>
      <p:sp>
        <p:nvSpPr>
          <p:cNvPr id="4" name="TextBox 3"/>
          <p:cNvSpPr txBox="1"/>
          <p:nvPr/>
        </p:nvSpPr>
        <p:spPr>
          <a:xfrm>
            <a:off x="1587500" y="4940300"/>
            <a:ext cx="5105400" cy="923330"/>
          </a:xfrm>
          <a:prstGeom prst="rect">
            <a:avLst/>
          </a:prstGeom>
          <a:noFill/>
        </p:spPr>
        <p:txBody>
          <a:bodyPr wrap="square" rtlCol="0">
            <a:spAutoFit/>
          </a:bodyPr>
          <a:lstStyle/>
          <a:p>
            <a:r>
              <a:rPr lang="en-US" dirty="0" err="1"/>
              <a:t>Rikel</a:t>
            </a:r>
            <a:r>
              <a:rPr lang="en-US" dirty="0"/>
              <a:t> Djoko</a:t>
            </a:r>
          </a:p>
          <a:p>
            <a:r>
              <a:rPr lang="en-US" dirty="0"/>
              <a:t>Ben Tanaka</a:t>
            </a:r>
          </a:p>
          <a:p>
            <a:r>
              <a:rPr lang="en-US" dirty="0"/>
              <a:t>Gautam Kapila</a:t>
            </a:r>
          </a:p>
        </p:txBody>
      </p:sp>
    </p:spTree>
    <p:extLst>
      <p:ext uri="{BB962C8B-B14F-4D97-AF65-F5344CB8AC3E}">
        <p14:creationId xmlns:p14="http://schemas.microsoft.com/office/powerpoint/2010/main" val="454416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r>
              <a:rPr lang="en-US" dirty="0"/>
              <a:t>We are  trying to enter to a new brewery market, but we don’t know what component or factor make a most profitable beer</a:t>
            </a:r>
          </a:p>
        </p:txBody>
      </p:sp>
    </p:spTree>
    <p:extLst>
      <p:ext uri="{BB962C8B-B14F-4D97-AF65-F5344CB8AC3E}">
        <p14:creationId xmlns:p14="http://schemas.microsoft.com/office/powerpoint/2010/main" val="3324704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p:txBody>
          <a:bodyPr/>
          <a:lstStyle/>
          <a:p>
            <a:r>
              <a:rPr lang="en-US" dirty="0"/>
              <a:t>We conduct a research where we analyze data on a large number of beers and breweries. The Beers dataset contains a list of 2410 US craft beers and Breweries dataset contains 558 US breweries. The datasets descriptions are as</a:t>
            </a:r>
            <a:br>
              <a:rPr lang="en-US" dirty="0"/>
            </a:br>
            <a:r>
              <a:rPr lang="en-US" dirty="0"/>
              <a:t>follows. </a:t>
            </a:r>
            <a:br>
              <a:rPr lang="en-US" dirty="0"/>
            </a:br>
            <a:endParaRPr lang="en-US" dirty="0"/>
          </a:p>
          <a:p>
            <a:pPr marL="0" indent="0">
              <a:buNone/>
            </a:pPr>
            <a:endParaRPr lang="en-US" dirty="0"/>
          </a:p>
        </p:txBody>
      </p:sp>
    </p:spTree>
    <p:extLst>
      <p:ext uri="{BB962C8B-B14F-4D97-AF65-F5344CB8AC3E}">
        <p14:creationId xmlns:p14="http://schemas.microsoft.com/office/powerpoint/2010/main" val="1901560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9704" y="282005"/>
            <a:ext cx="9603275" cy="1049235"/>
          </a:xfrm>
        </p:spPr>
        <p:txBody>
          <a:bodyPr/>
          <a:lstStyle/>
          <a:p>
            <a:r>
              <a:rPr lang="en-US" dirty="0"/>
              <a:t>Data Analysis</a:t>
            </a:r>
          </a:p>
        </p:txBody>
      </p:sp>
      <p:sp>
        <p:nvSpPr>
          <p:cNvPr id="3" name="Content Placeholder 2"/>
          <p:cNvSpPr>
            <a:spLocks noGrp="1"/>
          </p:cNvSpPr>
          <p:nvPr>
            <p:ph idx="1"/>
          </p:nvPr>
        </p:nvSpPr>
        <p:spPr>
          <a:xfrm>
            <a:off x="1439704" y="1024082"/>
            <a:ext cx="9024632" cy="4165848"/>
          </a:xfrm>
        </p:spPr>
        <p:txBody>
          <a:bodyPr>
            <a:normAutofit/>
          </a:bodyPr>
          <a:lstStyle/>
          <a:p>
            <a:pPr marL="0" indent="0">
              <a:buNone/>
            </a:pPr>
            <a:r>
              <a:rPr lang="en-US" sz="1800" dirty="0"/>
              <a:t>Colorado and California have the most breweries compared to all other states.  Colorado has the most breweries with 47 total breweries which is 8 more than California.</a:t>
            </a:r>
          </a:p>
          <a:p>
            <a:pPr marL="0" indent="0">
              <a:buNone/>
            </a:pPr>
            <a:endParaRPr lang="en-US" sz="1800" dirty="0"/>
          </a:p>
        </p:txBody>
      </p:sp>
      <p:pic>
        <p:nvPicPr>
          <p:cNvPr id="5" name="Picture 4">
            <a:extLst>
              <a:ext uri="{FF2B5EF4-FFF2-40B4-BE49-F238E27FC236}">
                <a16:creationId xmlns:a16="http://schemas.microsoft.com/office/drawing/2014/main" id="{0DFCD1B5-E021-FB40-A54F-39BAC2DDE4C9}"/>
              </a:ext>
            </a:extLst>
          </p:cNvPr>
          <p:cNvPicPr>
            <a:picLocks noChangeAspect="1"/>
          </p:cNvPicPr>
          <p:nvPr/>
        </p:nvPicPr>
        <p:blipFill>
          <a:blip r:embed="rId2"/>
          <a:stretch>
            <a:fillRect/>
          </a:stretch>
        </p:blipFill>
        <p:spPr>
          <a:xfrm>
            <a:off x="1523089" y="1793174"/>
            <a:ext cx="7572499" cy="4038023"/>
          </a:xfrm>
          <a:prstGeom prst="rect">
            <a:avLst/>
          </a:prstGeom>
        </p:spPr>
      </p:pic>
    </p:spTree>
    <p:extLst>
      <p:ext uri="{BB962C8B-B14F-4D97-AF65-F5344CB8AC3E}">
        <p14:creationId xmlns:p14="http://schemas.microsoft.com/office/powerpoint/2010/main" val="2044074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Alcohol content and bitterness </a:t>
            </a:r>
          </a:p>
        </p:txBody>
      </p:sp>
      <p:pic>
        <p:nvPicPr>
          <p:cNvPr id="4" name="Content Placeholder 3"/>
          <p:cNvPicPr>
            <a:picLocks noGrp="1" noChangeAspect="1"/>
          </p:cNvPicPr>
          <p:nvPr>
            <p:ph idx="1"/>
          </p:nvPr>
        </p:nvPicPr>
        <p:blipFill>
          <a:blip r:embed="rId2"/>
          <a:stretch>
            <a:fillRect/>
          </a:stretch>
        </p:blipFill>
        <p:spPr>
          <a:xfrm>
            <a:off x="1719400" y="3254929"/>
            <a:ext cx="4129088" cy="2181225"/>
          </a:xfrm>
          <a:prstGeom prst="rect">
            <a:avLst/>
          </a:prstGeom>
        </p:spPr>
      </p:pic>
      <p:pic>
        <p:nvPicPr>
          <p:cNvPr id="5" name="Picture 4"/>
          <p:cNvPicPr>
            <a:picLocks noChangeAspect="1"/>
          </p:cNvPicPr>
          <p:nvPr/>
        </p:nvPicPr>
        <p:blipFill>
          <a:blip r:embed="rId3"/>
          <a:stretch>
            <a:fillRect/>
          </a:stretch>
        </p:blipFill>
        <p:spPr>
          <a:xfrm>
            <a:off x="6189229" y="3254929"/>
            <a:ext cx="3333750" cy="2224088"/>
          </a:xfrm>
          <a:prstGeom prst="rect">
            <a:avLst/>
          </a:prstGeom>
        </p:spPr>
      </p:pic>
      <p:sp>
        <p:nvSpPr>
          <p:cNvPr id="6" name="TextBox 5"/>
          <p:cNvSpPr txBox="1"/>
          <p:nvPr/>
        </p:nvSpPr>
        <p:spPr>
          <a:xfrm>
            <a:off x="1485819" y="946605"/>
            <a:ext cx="10401381" cy="2308324"/>
          </a:xfrm>
          <a:prstGeom prst="rect">
            <a:avLst/>
          </a:prstGeom>
          <a:noFill/>
        </p:spPr>
        <p:txBody>
          <a:bodyPr wrap="square" rtlCol="0">
            <a:spAutoFit/>
          </a:bodyPr>
          <a:lstStyle/>
          <a:p>
            <a:r>
              <a:rPr lang="en-US" dirty="0"/>
              <a:t>The median alcohol content was calculated to be 0.056 with a maximum of 0.128 and mean of 0.059.  </a:t>
            </a:r>
          </a:p>
          <a:p>
            <a:endParaRPr lang="en-US" dirty="0"/>
          </a:p>
          <a:p>
            <a:r>
              <a:rPr lang="en-US" dirty="0"/>
              <a:t>The median bitterness unit was calculated to be 35 with a maximum of 138 and mean of 42.71. </a:t>
            </a:r>
          </a:p>
          <a:p>
            <a:endParaRPr lang="en-US" dirty="0"/>
          </a:p>
          <a:p>
            <a:r>
              <a:rPr lang="en-US" dirty="0"/>
              <a:t>The beer alcohol content doesn’t vary much but can have some wide ranges.  This could be based on laws which prohibit the sale of extreme beers.  Whereas the bitterness does have variation which could defer to the overall taste that brew master wishes the beer to taste like.</a:t>
            </a:r>
          </a:p>
          <a:p>
            <a:endParaRPr lang="en-US" dirty="0"/>
          </a:p>
        </p:txBody>
      </p:sp>
    </p:spTree>
    <p:extLst>
      <p:ext uri="{BB962C8B-B14F-4D97-AF65-F5344CB8AC3E}">
        <p14:creationId xmlns:p14="http://schemas.microsoft.com/office/powerpoint/2010/main" val="1012449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24" y="0"/>
            <a:ext cx="9603275" cy="1049235"/>
          </a:xfrm>
        </p:spPr>
        <p:txBody>
          <a:bodyPr>
            <a:normAutofit/>
          </a:bodyPr>
          <a:lstStyle/>
          <a:p>
            <a:r>
              <a:rPr lang="en-US" sz="2800" dirty="0"/>
              <a:t>Relationship between alcohol content and bitterness of beer</a:t>
            </a:r>
          </a:p>
        </p:txBody>
      </p:sp>
      <p:sp>
        <p:nvSpPr>
          <p:cNvPr id="5" name="Content Placeholder 4">
            <a:extLst>
              <a:ext uri="{FF2B5EF4-FFF2-40B4-BE49-F238E27FC236}">
                <a16:creationId xmlns:a16="http://schemas.microsoft.com/office/drawing/2014/main" id="{CD6E1DE7-6EDC-7B41-9905-69EE5B69FEBD}"/>
              </a:ext>
            </a:extLst>
          </p:cNvPr>
          <p:cNvSpPr>
            <a:spLocks noGrp="1"/>
          </p:cNvSpPr>
          <p:nvPr>
            <p:ph idx="1"/>
          </p:nvPr>
        </p:nvSpPr>
        <p:spPr/>
        <p:txBody>
          <a:bodyPr/>
          <a:lstStyle/>
          <a:p>
            <a:r>
              <a:rPr lang="en-US" dirty="0"/>
              <a:t>It appears that the more alcohol that is contained beer the more variation of the bitterness of the beer is developed.  Whereas when the alcohol content is lower the bitterness seems to cluster.</a:t>
            </a:r>
          </a:p>
        </p:txBody>
      </p:sp>
      <p:pic>
        <p:nvPicPr>
          <p:cNvPr id="6" name="Picture 5">
            <a:extLst>
              <a:ext uri="{FF2B5EF4-FFF2-40B4-BE49-F238E27FC236}">
                <a16:creationId xmlns:a16="http://schemas.microsoft.com/office/drawing/2014/main" id="{CE7686DD-B31B-A04F-B049-16170EE8893B}"/>
              </a:ext>
            </a:extLst>
          </p:cNvPr>
          <p:cNvPicPr>
            <a:picLocks noChangeAspect="1"/>
          </p:cNvPicPr>
          <p:nvPr/>
        </p:nvPicPr>
        <p:blipFill>
          <a:blip r:embed="rId2"/>
          <a:stretch>
            <a:fillRect/>
          </a:stretch>
        </p:blipFill>
        <p:spPr>
          <a:xfrm>
            <a:off x="1341911" y="2422566"/>
            <a:ext cx="7362702" cy="3437906"/>
          </a:xfrm>
          <a:prstGeom prst="rect">
            <a:avLst/>
          </a:prstGeom>
        </p:spPr>
      </p:pic>
      <p:sp>
        <p:nvSpPr>
          <p:cNvPr id="7" name="Oval 6">
            <a:extLst>
              <a:ext uri="{FF2B5EF4-FFF2-40B4-BE49-F238E27FC236}">
                <a16:creationId xmlns:a16="http://schemas.microsoft.com/office/drawing/2014/main" id="{72089278-DF74-EA4C-AA48-E36DFE07C628}"/>
              </a:ext>
            </a:extLst>
          </p:cNvPr>
          <p:cNvSpPr/>
          <p:nvPr/>
        </p:nvSpPr>
        <p:spPr>
          <a:xfrm>
            <a:off x="3360717" y="4108862"/>
            <a:ext cx="1995054" cy="1448790"/>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1991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dirty="0"/>
              <a:t>Looking  at the correlation between the two main factors : bitterness and alcoholic content , it doesn’t seems to be a strong relationship between the two with Simple regression Coefficient of Adjusted R-squared:  0.4493.</a:t>
            </a:r>
          </a:p>
          <a:p>
            <a:r>
              <a:rPr lang="en-US" dirty="0"/>
              <a:t>Colorado seems to beer the state of choice for breweries where you can most likely find a great brew master.  (it maybe the spring water).   </a:t>
            </a:r>
          </a:p>
          <a:p>
            <a:r>
              <a:rPr lang="en-US" dirty="0"/>
              <a:t>Since alcohol content doesn’t impact bitterness with a strong correlation, it would be wise to get a brew master that can brew the type of beer that you want to brew.</a:t>
            </a:r>
          </a:p>
        </p:txBody>
      </p:sp>
      <p:sp>
        <p:nvSpPr>
          <p:cNvPr id="4" name="Rectangle 1"/>
          <p:cNvSpPr>
            <a:spLocks noChangeArrowheads="1"/>
          </p:cNvSpPr>
          <p:nvPr/>
        </p:nvSpPr>
        <p:spPr bwMode="auto">
          <a:xfrm>
            <a:off x="0" y="50038"/>
            <a:ext cx="65" cy="35712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p:cNvSpPr>
            <a:spLocks noChangeArrowheads="1"/>
          </p:cNvSpPr>
          <p:nvPr/>
        </p:nvSpPr>
        <p:spPr bwMode="auto">
          <a:xfrm>
            <a:off x="152400" y="202438"/>
            <a:ext cx="65" cy="35712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5836643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{AAB364C4-D4D4-A341-A5E9-624790D0357C}tf10001119</Template>
  <TotalTime>1356</TotalTime>
  <Words>342</Words>
  <Application>Microsoft Macintosh PowerPoint</Application>
  <PresentationFormat>Widescreen</PresentationFormat>
  <Paragraphs>22</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Gill Sans MT</vt:lpstr>
      <vt:lpstr>Gallery</vt:lpstr>
      <vt:lpstr>Brewery Market Study </vt:lpstr>
      <vt:lpstr>Problem statement</vt:lpstr>
      <vt:lpstr>Approach</vt:lpstr>
      <vt:lpstr>Data Analysis</vt:lpstr>
      <vt:lpstr>Alcohol content and bitterness </vt:lpstr>
      <vt:lpstr>Relationship between alcohol content and bitterness of beer</vt:lpstr>
      <vt:lpstr>Conclusion</vt:lpstr>
    </vt:vector>
  </TitlesOfParts>
  <Company>Intel Corporation</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01</dc:title>
  <dc:creator>Djoko, Rikel A</dc:creator>
  <cp:keywords>CTPClassification=CTP_NT</cp:keywords>
  <cp:lastModifiedBy>Ben Tanaka</cp:lastModifiedBy>
  <cp:revision>16</cp:revision>
  <dcterms:created xsi:type="dcterms:W3CDTF">2019-06-24T02:57:31Z</dcterms:created>
  <dcterms:modified xsi:type="dcterms:W3CDTF">2019-06-25T01:56:52Z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8bef85f9-33fa-42ab-89b7-d011c53fca78</vt:lpwstr>
  </property>
  <property fmtid="{D5CDD505-2E9C-101B-9397-08002B2CF9AE}" pid="3" name="CTP_TimeStamp">
    <vt:lpwstr>2019-06-24 04:05:58Z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CTP_NT</vt:lpwstr>
  </property>
</Properties>
</file>

<file path=docProps/thumbnail.jpeg>
</file>